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Barlow Bold" panose="00000800000000000000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87E67B-0367-42EB-A2C5-8558DCC1C4D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Untitled Section" id="{C472DF68-58EE-49B6-AC2D-4EA49C6A1197}">
          <p14:sldIdLst>
            <p14:sldId id="266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  <a:srgbClr val="000066"/>
    <a:srgbClr val="233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65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2B865-D41D-EE05-32E3-71BF2DC51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98F08-B87E-75F0-84AD-5B2961213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430AD-8B4C-2EA2-1F84-A4211C155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B181-A792-DF90-C095-40363A093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22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2CEF3-349B-42AC-D662-DAF5EC12C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F3A32-6B96-3421-751A-AA5ECCAC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AE5B8-7027-72BE-9BB2-38E9E5BF7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8681-3F7A-4F33-D127-45BADD5BC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244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26052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Cybersecurity Awareness Chatbot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036576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Aashiq presents a console-based interactive assistant. Designed for cybersecurity education. Presented on March 19th, 2025. Focus on awareness and practical skills.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881063" y="5547241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3" y="5554861"/>
            <a:ext cx="387548" cy="3875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9700" y="5528429"/>
            <a:ext cx="2677954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Aashiq Petersen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0C9B2-99C4-832E-A371-72D8077F6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037A24-8086-1FF3-76EF-C7A8557B7DD5}"/>
              </a:ext>
            </a:extLst>
          </p:cNvPr>
          <p:cNvSpPr/>
          <p:nvPr/>
        </p:nvSpPr>
        <p:spPr>
          <a:xfrm>
            <a:off x="881063" y="752713"/>
            <a:ext cx="8785797" cy="640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0FCFF"/>
                </a:solidFill>
                <a:effectLst/>
                <a:uLnTx/>
                <a:uFillTx/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Demonstration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94A34D-B414-3410-97FB-B074B98E2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835" y="7644333"/>
            <a:ext cx="1993565" cy="585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A7A8C-ACDF-4BBE-0CAC-F2C0C0E8B353}"/>
              </a:ext>
            </a:extLst>
          </p:cNvPr>
          <p:cNvSpPr txBox="1"/>
          <p:nvPr/>
        </p:nvSpPr>
        <p:spPr>
          <a:xfrm>
            <a:off x="881063" y="2888165"/>
            <a:ext cx="97460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✅ Live Demo of the Chatbot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Run the chatbot and show:</a:t>
            </a:r>
          </a:p>
          <a:p>
            <a:r>
              <a:rPr lang="en-GB" sz="3200" dirty="0">
                <a:solidFill>
                  <a:schemeClr val="bg1"/>
                </a:solidFill>
              </a:rPr>
              <a:t> - Voice greeting.</a:t>
            </a:r>
          </a:p>
          <a:p>
            <a:r>
              <a:rPr lang="en-GB" sz="3200" dirty="0">
                <a:solidFill>
                  <a:schemeClr val="bg1"/>
                </a:solidFill>
              </a:rPr>
              <a:t> - ASCII art display.</a:t>
            </a:r>
          </a:p>
          <a:p>
            <a:r>
              <a:rPr lang="en-GB" sz="3200" dirty="0">
                <a:solidFill>
                  <a:schemeClr val="bg1"/>
                </a:solidFill>
              </a:rPr>
              <a:t> - Personalized user interaction.</a:t>
            </a:r>
          </a:p>
          <a:p>
            <a:r>
              <a:rPr lang="en-GB" sz="3200" dirty="0">
                <a:solidFill>
                  <a:schemeClr val="bg1"/>
                </a:solidFill>
              </a:rPr>
              <a:t> - Response to cybersecurity questions.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92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3C3C7-5C8D-CE27-30D5-AC3B5A43E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BF12A4-AB2D-12E3-556D-DBDFA5E4CFD7}"/>
              </a:ext>
            </a:extLst>
          </p:cNvPr>
          <p:cNvSpPr/>
          <p:nvPr/>
        </p:nvSpPr>
        <p:spPr>
          <a:xfrm>
            <a:off x="2252663" y="5968362"/>
            <a:ext cx="8785797" cy="640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End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522DC-CB2A-0A1C-D3E7-F86A16D5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835" y="7644333"/>
            <a:ext cx="1993565" cy="585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E23D1-D433-8C91-BBE2-39B56BFDD5A4}"/>
              </a:ext>
            </a:extLst>
          </p:cNvPr>
          <p:cNvSpPr txBox="1"/>
          <p:nvPr/>
        </p:nvSpPr>
        <p:spPr>
          <a:xfrm>
            <a:off x="1772536" y="6679579"/>
            <a:ext cx="974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EE54-814C-55CD-5A6F-3991C94EF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626" y="851674"/>
            <a:ext cx="4849736" cy="48299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227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11292"/>
            <a:ext cx="603099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GitHub &amp; CI Integration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64193" y="1888093"/>
            <a:ext cx="30480" cy="5530096"/>
          </a:xfrm>
          <a:prstGeom prst="roundRect">
            <a:avLst>
              <a:gd name="adj" fmla="val 1239006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5" name="Shape 2"/>
          <p:cNvSpPr/>
          <p:nvPr/>
        </p:nvSpPr>
        <p:spPr>
          <a:xfrm>
            <a:off x="1416903" y="2439114"/>
            <a:ext cx="755213" cy="30480"/>
          </a:xfrm>
          <a:prstGeom prst="roundRect">
            <a:avLst>
              <a:gd name="adj" fmla="val 123900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Shape 3"/>
          <p:cNvSpPr/>
          <p:nvPr/>
        </p:nvSpPr>
        <p:spPr>
          <a:xfrm>
            <a:off x="881003" y="2171224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" name="Text 4"/>
          <p:cNvSpPr/>
          <p:nvPr/>
        </p:nvSpPr>
        <p:spPr>
          <a:xfrm>
            <a:off x="996315" y="2244566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423041" y="213979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423041" y="2640449"/>
            <a:ext cx="58398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stores project versions and history.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1416903" y="4097774"/>
            <a:ext cx="755213" cy="30480"/>
          </a:xfrm>
          <a:prstGeom prst="roundRect">
            <a:avLst>
              <a:gd name="adj" fmla="val 1239006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1" name="Shape 8"/>
          <p:cNvSpPr/>
          <p:nvPr/>
        </p:nvSpPr>
        <p:spPr>
          <a:xfrm>
            <a:off x="881003" y="382988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2" name="Text 9"/>
          <p:cNvSpPr/>
          <p:nvPr/>
        </p:nvSpPr>
        <p:spPr>
          <a:xfrm>
            <a:off x="996315" y="3903226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423041" y="379845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Commits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423041" y="4299109"/>
            <a:ext cx="58398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 changes with clear messages. For example, "Added voice greeting and ASCII art".</a:t>
            </a:r>
            <a:endParaRPr lang="en-US" sz="1950" dirty="0"/>
          </a:p>
        </p:txBody>
      </p:sp>
      <p:sp>
        <p:nvSpPr>
          <p:cNvPr id="15" name="Shape 12"/>
          <p:cNvSpPr/>
          <p:nvPr/>
        </p:nvSpPr>
        <p:spPr>
          <a:xfrm>
            <a:off x="1416903" y="6159341"/>
            <a:ext cx="755213" cy="30480"/>
          </a:xfrm>
          <a:prstGeom prst="roundRect">
            <a:avLst>
              <a:gd name="adj" fmla="val 1239006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6" name="Shape 13"/>
          <p:cNvSpPr/>
          <p:nvPr/>
        </p:nvSpPr>
        <p:spPr>
          <a:xfrm>
            <a:off x="881003" y="589145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7" name="Text 14"/>
          <p:cNvSpPr/>
          <p:nvPr/>
        </p:nvSpPr>
        <p:spPr>
          <a:xfrm>
            <a:off x="996315" y="596479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423041" y="586001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CI/CD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423041" y="6360676"/>
            <a:ext cx="58398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Automates build and syntax checks using GitHub Actions.</a:t>
            </a:r>
            <a:endParaRPr lang="en-US" sz="1950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32209"/>
            <a:ext cx="1067978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Combating Cyber Threats in South Africa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7607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Rising Cyber Threats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362093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South Africa faces increased cyber threats. Common threats include phishing, malware, and identity theft. These attacks target individuals and organizations.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629882" y="37607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Chatbot 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9882" y="4362093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Cybersecurity Awareness Chatbot helps educate users. It covers key cybersecurity topics. This is developed as a C# Console Application.</a:t>
            </a:r>
            <a:endParaRPr lang="en-US" sz="19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5C0D2-8097-4950-37AE-7641DC0D9DAC}"/>
              </a:ext>
            </a:extLst>
          </p:cNvPr>
          <p:cNvSpPr/>
          <p:nvPr/>
        </p:nvSpPr>
        <p:spPr>
          <a:xfrm>
            <a:off x="12639554" y="7645078"/>
            <a:ext cx="1990846" cy="584522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5460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Chatbot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18539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996375" y="2258735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2185392"/>
            <a:ext cx="315396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User-Friendly Education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99141" y="2686050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cybersecurity education in an accessible way.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881063" y="3623786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9" name="Text 6"/>
          <p:cNvSpPr/>
          <p:nvPr/>
        </p:nvSpPr>
        <p:spPr>
          <a:xfrm>
            <a:off x="996375" y="3697129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699141" y="3623786"/>
            <a:ext cx="340602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Conversations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99141" y="4124444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interactive dialogues with predefined responses.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881063" y="506218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3" name="Text 10"/>
          <p:cNvSpPr/>
          <p:nvPr/>
        </p:nvSpPr>
        <p:spPr>
          <a:xfrm>
            <a:off x="996375" y="513552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99141" y="506218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Multimedia Elements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99141" y="5562838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voice greetings, ASCII art, and color.</a:t>
            </a:r>
            <a:endParaRPr lang="en-US" sz="1950" dirty="0"/>
          </a:p>
        </p:txBody>
      </p:sp>
      <p:sp>
        <p:nvSpPr>
          <p:cNvPr id="16" name="Shape 13"/>
          <p:cNvSpPr/>
          <p:nvPr/>
        </p:nvSpPr>
        <p:spPr>
          <a:xfrm>
            <a:off x="881063" y="6500574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7" name="Text 14"/>
          <p:cNvSpPr/>
          <p:nvPr/>
        </p:nvSpPr>
        <p:spPr>
          <a:xfrm>
            <a:off x="996375" y="6573917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699141" y="650057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99141" y="7001232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GitHub for version control and CI/CD.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918942"/>
            <a:ext cx="603885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Overview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5039797"/>
            <a:ext cx="629364" cy="629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2125" y="4995743"/>
            <a:ext cx="205275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Voice Greeting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62125" y="5496401"/>
            <a:ext cx="2052757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Plays a pre-recorded WAV file for a welcome message.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429" y="5039797"/>
            <a:ext cx="629364" cy="629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73491" y="4995743"/>
            <a:ext cx="205287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ASCII Art Logo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073491" y="5496401"/>
            <a:ext cx="205287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a themed banner.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914" y="5039797"/>
            <a:ext cx="629364" cy="6293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84977" y="4995743"/>
            <a:ext cx="2052876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Interaction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84977" y="5846088"/>
            <a:ext cx="205287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Customizes responses based on user input.</a:t>
            </a:r>
            <a:endParaRPr lang="en-US" sz="19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5399" y="5039797"/>
            <a:ext cx="629364" cy="6293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96462" y="4995743"/>
            <a:ext cx="2052876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Cybersecurity Q&amp;A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96462" y="5846088"/>
            <a:ext cx="2052876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Educates on passwords, phishing, and browsing.</a:t>
            </a:r>
            <a:endParaRPr lang="en-US" sz="19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3A87DD-C971-8121-0E5E-FE3DDD4C4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6835" y="7608690"/>
            <a:ext cx="1993565" cy="585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0815" y="239682"/>
            <a:ext cx="5970746" cy="452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Walkthrough - Voice Greeting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280815" y="1018113"/>
            <a:ext cx="2248257" cy="910590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4" name="Text 2"/>
          <p:cNvSpPr/>
          <p:nvPr/>
        </p:nvSpPr>
        <p:spPr>
          <a:xfrm>
            <a:off x="1290346" y="1330176"/>
            <a:ext cx="22907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691950" y="1180990"/>
            <a:ext cx="1810464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Audio Integration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91950" y="1505078"/>
            <a:ext cx="281225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Incorporating audio into the application.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2610511" y="1919178"/>
            <a:ext cx="11078885" cy="11430"/>
          </a:xfrm>
          <a:prstGeom prst="roundRect">
            <a:avLst>
              <a:gd name="adj" fmla="val 213837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8" name="Shape 6"/>
          <p:cNvSpPr/>
          <p:nvPr/>
        </p:nvSpPr>
        <p:spPr>
          <a:xfrm>
            <a:off x="280815" y="2010142"/>
            <a:ext cx="4496633" cy="910590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9" name="Text 7"/>
          <p:cNvSpPr/>
          <p:nvPr/>
        </p:nvSpPr>
        <p:spPr>
          <a:xfrm>
            <a:off x="2414534" y="2322204"/>
            <a:ext cx="22907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4940326" y="2173019"/>
            <a:ext cx="1810464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 Handling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940326" y="2497107"/>
            <a:ext cx="228695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WAV files for playback.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4858888" y="2911207"/>
            <a:ext cx="8830508" cy="11430"/>
          </a:xfrm>
          <a:prstGeom prst="roundRect">
            <a:avLst>
              <a:gd name="adj" fmla="val 2138376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3" name="Shape 11"/>
          <p:cNvSpPr/>
          <p:nvPr/>
        </p:nvSpPr>
        <p:spPr>
          <a:xfrm>
            <a:off x="280815" y="3002170"/>
            <a:ext cx="6745010" cy="910590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4" name="Text 12"/>
          <p:cNvSpPr/>
          <p:nvPr/>
        </p:nvSpPr>
        <p:spPr>
          <a:xfrm>
            <a:off x="3538723" y="3314233"/>
            <a:ext cx="22907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188703" y="3165048"/>
            <a:ext cx="1810464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Execution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188703" y="3489136"/>
            <a:ext cx="2993112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Playing the audio upon application startup.</a:t>
            </a:r>
            <a:endParaRPr lang="en-US" sz="12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88" y="3992293"/>
            <a:ext cx="5288572" cy="41821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C8A7CC-892A-2CE0-D8D6-97319AC4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613" y="7618139"/>
            <a:ext cx="1993565" cy="5852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70" y="3120390"/>
            <a:ext cx="4594860" cy="1988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96262" y="3415546"/>
            <a:ext cx="55530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Walkthrough - ASCII Art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446E9-8521-3427-DF92-7CBE8309D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835" y="7644333"/>
            <a:ext cx="1993565" cy="5852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52713"/>
            <a:ext cx="8785797" cy="640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Walkthrough - User Interaction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51" y="1955483"/>
            <a:ext cx="1944923" cy="12887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0966" y="2610923"/>
            <a:ext cx="324245" cy="40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5411391" y="2207181"/>
            <a:ext cx="2562437" cy="32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11391" y="2707838"/>
            <a:ext cx="2913621" cy="36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Gathering data from the user.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222558" y="3378636"/>
            <a:ext cx="25391190" cy="45719"/>
          </a:xfrm>
          <a:prstGeom prst="roundRect">
            <a:avLst>
              <a:gd name="adj" fmla="val 247801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71" y="3425309"/>
            <a:ext cx="3889845" cy="128879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0966" y="3907513"/>
            <a:ext cx="324245" cy="40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6"/>
          <p:cNvSpPr/>
          <p:nvPr/>
        </p:nvSpPr>
        <p:spPr>
          <a:xfrm>
            <a:off x="6472952" y="3677007"/>
            <a:ext cx="2562437" cy="32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72952" y="4177665"/>
            <a:ext cx="2643363" cy="36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Verifying the entered data.</a:t>
            </a:r>
            <a:endParaRPr lang="en-US" sz="1950" dirty="0"/>
          </a:p>
        </p:txBody>
      </p:sp>
      <p:sp>
        <p:nvSpPr>
          <p:cNvPr id="12" name="Shape 8"/>
          <p:cNvSpPr/>
          <p:nvPr/>
        </p:nvSpPr>
        <p:spPr>
          <a:xfrm>
            <a:off x="6284119" y="4848462"/>
            <a:ext cx="22206576" cy="45719"/>
          </a:xfrm>
          <a:prstGeom prst="roundRect">
            <a:avLst>
              <a:gd name="adj" fmla="val 247801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10" y="4860411"/>
            <a:ext cx="5834768" cy="128879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0966" y="5377340"/>
            <a:ext cx="324245" cy="40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0"/>
          <p:cNvSpPr/>
          <p:nvPr/>
        </p:nvSpPr>
        <p:spPr>
          <a:xfrm>
            <a:off x="7534632" y="5146834"/>
            <a:ext cx="2562437" cy="32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4632" y="5647492"/>
            <a:ext cx="3206674" cy="36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Generating personalized replies.</a:t>
            </a:r>
            <a:endParaRPr lang="en-US" sz="19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10" y="6441192"/>
            <a:ext cx="10498935" cy="16120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FDFE4C-D84D-A56A-D380-DCD3B33E3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6835" y="7644333"/>
            <a:ext cx="1993565" cy="5852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746" y="404932"/>
            <a:ext cx="7153870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Walkthrough - Chatbot Response System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973570" y="2748201"/>
            <a:ext cx="1636395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2008557" y="3040975"/>
            <a:ext cx="4601408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Retrieving information from sources.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407" y="1108472"/>
            <a:ext cx="3807857" cy="380785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803084" y="2828330"/>
            <a:ext cx="368141" cy="368141"/>
          </a:xfrm>
          <a:prstGeom prst="roundRect">
            <a:avLst>
              <a:gd name="adj" fmla="val 2481347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" name="Text 4"/>
          <p:cNvSpPr/>
          <p:nvPr/>
        </p:nvSpPr>
        <p:spPr>
          <a:xfrm>
            <a:off x="6892858" y="2908816"/>
            <a:ext cx="16561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933124" y="1740932"/>
            <a:ext cx="1636395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Logic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0933124" y="2033707"/>
            <a:ext cx="4674989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Applying decision-making rules.</a:t>
            </a:r>
            <a:endParaRPr lang="en-US" sz="11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407" y="1108472"/>
            <a:ext cx="3807857" cy="3807857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9540450" y="1241227"/>
            <a:ext cx="368141" cy="368141"/>
          </a:xfrm>
          <a:prstGeom prst="roundRect">
            <a:avLst>
              <a:gd name="adj" fmla="val 2481347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2" name="Text 8"/>
          <p:cNvSpPr/>
          <p:nvPr/>
        </p:nvSpPr>
        <p:spPr>
          <a:xfrm>
            <a:off x="9641653" y="1321713"/>
            <a:ext cx="16561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10933124" y="3755350"/>
            <a:ext cx="1636395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Delivery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10933124" y="4048125"/>
            <a:ext cx="4674989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Presenting the response to the user.</a:t>
            </a:r>
            <a:endParaRPr lang="en-US" sz="11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07" y="1108472"/>
            <a:ext cx="3807857" cy="3807857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9540450" y="4415314"/>
            <a:ext cx="368141" cy="368141"/>
          </a:xfrm>
          <a:prstGeom prst="roundRect">
            <a:avLst>
              <a:gd name="adj" fmla="val 2481347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7" name="Text 12"/>
          <p:cNvSpPr/>
          <p:nvPr/>
        </p:nvSpPr>
        <p:spPr>
          <a:xfrm>
            <a:off x="9641653" y="4495800"/>
            <a:ext cx="16561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3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60" y="3409229"/>
            <a:ext cx="5828493" cy="47215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19500-A25B-6F67-9C82-166B1F18F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6835" y="7565655"/>
            <a:ext cx="1993565" cy="5852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38" y="2868167"/>
            <a:ext cx="8042788" cy="24932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415546"/>
            <a:ext cx="55530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Walkthrough - Console Formatting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16352-A1BE-825E-98A2-EB1A2DC81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6835" y="7644333"/>
            <a:ext cx="1993565" cy="5852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380</Words>
  <Application>Microsoft Office PowerPoint</Application>
  <PresentationFormat>Custom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Spline Sans Bold</vt:lpstr>
      <vt:lpstr>Arial</vt:lpstr>
      <vt:lpstr>Calibri</vt:lpstr>
      <vt:lpstr>Aptos</vt:lpstr>
      <vt:lpstr>Barlow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Aashiq Petersen</cp:lastModifiedBy>
  <cp:revision>4</cp:revision>
  <dcterms:created xsi:type="dcterms:W3CDTF">2025-03-25T20:00:39Z</dcterms:created>
  <dcterms:modified xsi:type="dcterms:W3CDTF">2025-04-03T08:11:41Z</dcterms:modified>
</cp:coreProperties>
</file>